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2"/>
  </p:notesMasterIdLst>
  <p:sldIdLst>
    <p:sldId id="257" r:id="rId2"/>
    <p:sldId id="263" r:id="rId3"/>
    <p:sldId id="258" r:id="rId4"/>
    <p:sldId id="262" r:id="rId5"/>
    <p:sldId id="264" r:id="rId6"/>
    <p:sldId id="265" r:id="rId7"/>
    <p:sldId id="266" r:id="rId8"/>
    <p:sldId id="267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463B0-9551-45BB-BBE0-14ADFD8F281E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8F9CE-E09D-4B8B-89AB-87C76FDE6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8F9CE-E09D-4B8B-89AB-87C76FDE6B4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upload/storage/org3017/files/%D0%9E%D0%9F%20%D0%94%D0%9E%C2%A02023.doc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upload/storage/org3017/files/%D0%90%D0%9E%D0%9F%20%D0%94%D0%9E%20%D0%A2%D0%9D%D0%A0%202023-2024.doc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003525" cy="19557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2636912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АДАПТИРОВАННАЯ ОБРАЗОВАТЕЛЬНАЯ ПРОГРАММА</a:t>
            </a:r>
          </a:p>
          <a:p>
            <a:pPr algn="ctr"/>
            <a:r>
              <a:rPr lang="ru-RU" dirty="0" smtClean="0"/>
              <a:t>ДЛЯ ОБУЧАЮЩИХСЯ С ТЯЖЕЛЫМИ НАРУШЕНИЯМИ РЕЧИ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Bahnschrift Light" pitchFamily="34" charset="0"/>
              </a:rPr>
              <a:t/>
            </a:r>
            <a:br>
              <a:rPr lang="ru-RU" b="1" dirty="0" smtClean="0">
                <a:solidFill>
                  <a:prstClr val="black"/>
                </a:solidFill>
                <a:latin typeface="Bahnschrift Light" pitchFamily="34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3284984"/>
            <a:ext cx="637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МАДОУ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“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Детский сад №139 </a:t>
            </a:r>
          </a:p>
          <a:p>
            <a:pPr algn="ctr"/>
            <a:r>
              <a:rPr lang="ru-RU" b="1" dirty="0" smtClean="0">
                <a:latin typeface="Calibri" pitchFamily="34" charset="0"/>
                <a:cs typeface="Calibri" pitchFamily="34" charset="0"/>
              </a:rPr>
              <a:t>комбинированного вида Приволжского района г. Казани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”</a:t>
            </a:r>
            <a:r>
              <a:rPr lang="ru-RU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 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разработанная на основе ФОП с  учётом  ФГОС ДО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92717" y="5157192"/>
            <a:ext cx="2052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Программа реализуется</a:t>
            </a:r>
          </a:p>
          <a:p>
            <a:pPr algn="ctr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 1 сентября  2023 года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1296143" cy="12652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22048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ОБРАЗОВАТЕЛЬНАЯ 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36450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можно ознакомиться здесь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40770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https://edu.tatar.ru/upload/storage/org3017/files/%D0%9E%D0%9F%20%D0%94%D0%9E%C2%A02023.docx</a:t>
            </a:r>
            <a:endParaRPr lang="ru-RU" dirty="0" smtClean="0"/>
          </a:p>
          <a:p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004048" y="371703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43608" y="1772816"/>
            <a:ext cx="7772400" cy="4572000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smtClean="0">
                <a:latin typeface="Bad Script" pitchFamily="2" charset="0"/>
              </a:rPr>
              <a:t>Адаптированная образовательная программа дошкольного образования </a:t>
            </a:r>
            <a:r>
              <a:rPr lang="ru-RU" sz="1800" dirty="0" smtClean="0">
                <a:latin typeface="+mj-lt"/>
              </a:rPr>
              <a:t>для работы с детьми старшего дошкольного возраста с 5 до 7 лет, имеющими тяжелые нарушения речи (ОНР) разработана и утверждена в соответствии с основными нормативно-правовыми </a:t>
            </a:r>
            <a:r>
              <a:rPr lang="ru-RU" sz="1800" dirty="0" smtClean="0">
                <a:latin typeface="+mj-lt"/>
              </a:rPr>
              <a:t>документами.</a:t>
            </a:r>
          </a:p>
          <a:p>
            <a:r>
              <a:rPr lang="ru-RU" sz="1900" dirty="0" smtClean="0">
                <a:latin typeface="Bad Script" pitchFamily="2" charset="0"/>
              </a:rPr>
              <a:t>Коррекционная помощь </a:t>
            </a:r>
            <a:r>
              <a:rPr lang="ru-RU" sz="1900" dirty="0" smtClean="0">
                <a:latin typeface="+mj-lt"/>
              </a:rPr>
              <a:t>детям с отклонениями в развитии является одним из приоритетных направлений в области образования. В логопедии актуальность проблемы раннего выявления, диагностики и коррекции нарушений речевого развития детей обусловлена ростом числа детей раннего и дошкольного возраста с нарушениями речевого развития разной степени выраженности и различного </a:t>
            </a:r>
            <a:r>
              <a:rPr lang="ru-RU" sz="1900" dirty="0" err="1" smtClean="0">
                <a:latin typeface="+mj-lt"/>
              </a:rPr>
              <a:t>этиопатогенеза</a:t>
            </a:r>
            <a:r>
              <a:rPr lang="ru-RU" sz="1900" dirty="0" smtClean="0">
                <a:latin typeface="+mj-lt"/>
              </a:rPr>
              <a:t>, которые часто приводят к тяжелым системным речевым нарушениям в дошкольном и школьном возрасте. Это обусловливает актуальность адаптированной образовательной программы дошкольного образования для детей с тяжёлыми нарушениями речи (далее - Программа) и необходимость ее внедрения в практику образования</a:t>
            </a:r>
            <a:r>
              <a:rPr lang="ru-RU" sz="1900" dirty="0" smtClean="0">
                <a:latin typeface="+mj-lt"/>
              </a:rPr>
              <a:t>.</a:t>
            </a:r>
            <a:endParaRPr lang="ru-RU" sz="1800" dirty="0" smtClean="0">
              <a:latin typeface="+mj-lt"/>
            </a:endParaRPr>
          </a:p>
          <a:p>
            <a:r>
              <a:rPr lang="ru-RU" sz="1800" dirty="0" smtClean="0">
                <a:latin typeface="Bad Script" pitchFamily="2" charset="0"/>
              </a:rPr>
              <a:t>Особенностью </a:t>
            </a:r>
            <a:r>
              <a:rPr lang="ru-RU" sz="1800" dirty="0" smtClean="0">
                <a:latin typeface="+mj-lt"/>
              </a:rPr>
              <a:t>адаптированной программы является «реализация общеобразовательных задач с привлечением </a:t>
            </a:r>
            <a:r>
              <a:rPr lang="ru-RU" sz="1800" i="1" dirty="0" smtClean="0">
                <a:latin typeface="+mj-lt"/>
              </a:rPr>
              <a:t>синхронного выравнивания речевого   и психического развития детей с ТНР.</a:t>
            </a:r>
            <a:endParaRPr lang="ru-RU" sz="1800" dirty="0" smtClean="0">
              <a:latin typeface="+mj-lt"/>
            </a:endParaRPr>
          </a:p>
          <a:p>
            <a:endParaRPr lang="ru-RU" dirty="0"/>
          </a:p>
        </p:txBody>
      </p:sp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188641"/>
            <a:ext cx="1296144" cy="12652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39429" y="548680"/>
            <a:ext cx="2476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АОП ДО</a:t>
            </a:r>
            <a:endParaRPr lang="ru-RU" b="1" dirty="0" smtClean="0">
              <a:solidFill>
                <a:prstClr val="black"/>
              </a:solidFill>
              <a:latin typeface="Bad Script" pitchFamily="2" charset="0"/>
            </a:endParaRP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003525" cy="195577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2924944"/>
            <a:ext cx="1080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Bad Script" pitchFamily="2" charset="0"/>
              </a:rPr>
              <a:t>Цель   </a:t>
            </a:r>
          </a:p>
          <a:p>
            <a:endParaRPr lang="ru-RU" dirty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39429" y="548680"/>
            <a:ext cx="2476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АОП ДО</a:t>
            </a:r>
            <a:endParaRPr lang="ru-RU" b="1" dirty="0" smtClean="0">
              <a:solidFill>
                <a:prstClr val="black"/>
              </a:solidFill>
              <a:latin typeface="Bad Script" pitchFamily="2" charset="0"/>
            </a:endParaRP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83568" y="2991435"/>
            <a:ext cx="828092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 обеспечение условий для дошкольного образования, определяемых общими и особыми потребностями обучающегося дошкольного возраста с ТНР, индивидуальными особенностями его развития и состояния здоровья.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Программа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d Script" pitchFamily="2" charset="0"/>
                <a:ea typeface="Times New Roman" pitchFamily="18" charset="0"/>
                <a:cs typeface="Arial" pitchFamily="34" charset="0"/>
              </a:rPr>
              <a:t>содействует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социокультурными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332657"/>
            <a:ext cx="1800200" cy="1757294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123728" y="836712"/>
            <a:ext cx="38988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d Script" pitchFamily="2" charset="0"/>
                <a:ea typeface="Times New Roman" pitchFamily="18" charset="0"/>
                <a:cs typeface="Times New Roman" pitchFamily="18" charset="0"/>
              </a:rPr>
              <a:t>Цели Программы достигаются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d Script" pitchFamily="2" charset="0"/>
                <a:ea typeface="Times New Roman" pitchFamily="18" charset="0"/>
                <a:cs typeface="Times New Roman" pitchFamily="18" charset="0"/>
              </a:rPr>
              <a:t> через решение следующих задач: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d Script" pitchFamily="2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1437" y="548680"/>
            <a:ext cx="2476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АОП ДО</a:t>
            </a:r>
            <a:endParaRPr lang="ru-RU" b="1" dirty="0" smtClean="0">
              <a:solidFill>
                <a:prstClr val="black"/>
              </a:solidFill>
              <a:latin typeface="Bad Script" pitchFamily="2" charset="0"/>
            </a:endParaRP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59632" y="206084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39552" y="263691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724128" y="2492896"/>
            <a:ext cx="35101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endParaRPr lang="ru-RU" sz="1400" dirty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55976" y="558924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67544" y="335699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67544" y="465313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652120" y="249289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547664" y="191683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коррекция недостатков психофизического развития обучающихся с ТНР;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55576" y="249289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400" dirty="0" smtClean="0"/>
              <a:t>охрана </a:t>
            </a:r>
            <a:r>
              <a:rPr lang="ru-RU" sz="1400" dirty="0" smtClean="0"/>
              <a:t>и укрепление физического и психического здоровья обучающихся с ТНР, в том числе их эмоционального </a:t>
            </a:r>
            <a:r>
              <a:rPr lang="ru-RU" sz="1400" dirty="0" smtClean="0"/>
              <a:t>благополучия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55576" y="328498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400" dirty="0" smtClean="0"/>
              <a:t>обеспечение равных возможностей для полноценного развития ребенка с ТНР в период дошкольного образования независимо от места проживания, пола, нации, языка, социального </a:t>
            </a:r>
            <a:r>
              <a:rPr lang="ru-RU" sz="1400" dirty="0" smtClean="0"/>
              <a:t>статуса</a:t>
            </a:r>
            <a:r>
              <a:rPr lang="ru-RU" sz="1400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;</a:t>
            </a:r>
          </a:p>
          <a:p>
            <a:endParaRPr lang="ru-RU" sz="1400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83568" y="4581128"/>
            <a:ext cx="352737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педагогическим работником, родителями (законными представителями), другими детьми;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868144" y="2420888"/>
            <a:ext cx="25912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формирование общей культуры личности обучающихся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716016" y="5661248"/>
            <a:ext cx="35638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формирование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социокультурной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среды, соответствующей психофизическим и индивидуальным особенностям развития обучающихся с ТНР.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72000" y="443711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/>
              <a:t>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</a:t>
            </a:r>
            <a:r>
              <a:rPr lang="ru-RU" sz="1200" dirty="0" err="1" smtClean="0"/>
              <a:t>абилитации</a:t>
            </a:r>
            <a:r>
              <a:rPr lang="ru-RU" sz="1200" dirty="0" smtClean="0"/>
              <a:t>), охраны и укрепления здоровья, обучающихся с ТНР;</a:t>
            </a:r>
            <a:endParaRPr lang="ru-RU" sz="1200" dirty="0"/>
          </a:p>
        </p:txBody>
      </p:sp>
      <p:sp>
        <p:nvSpPr>
          <p:cNvPr id="25" name="Овал 24"/>
          <p:cNvSpPr/>
          <p:nvPr/>
        </p:nvSpPr>
        <p:spPr>
          <a:xfrm>
            <a:off x="4355976" y="443711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74638"/>
            <a:ext cx="4186808" cy="121014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5005536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700" b="1" dirty="0" smtClean="0">
                <a:latin typeface="Times New Roman" pitchFamily="18" charset="0"/>
                <a:cs typeface="Times New Roman" pitchFamily="18" charset="0"/>
              </a:rPr>
              <a:t>Программа состоит из обязательной части и части, формируемой участниками образовательных отношений.</a:t>
            </a:r>
          </a:p>
          <a:p>
            <a:pPr algn="ctr">
              <a:buNone/>
            </a:pPr>
            <a:r>
              <a:rPr lang="ru-RU" sz="3700" b="1" dirty="0" smtClean="0">
                <a:latin typeface="Times New Roman" pitchFamily="18" charset="0"/>
                <a:cs typeface="Times New Roman" pitchFamily="18" charset="0"/>
              </a:rPr>
              <a:t>Обе части являются взаимодополняющими и необходимыми с точки зрения реализации требований ФГОС ДО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4300" dirty="0" smtClean="0">
                <a:latin typeface="Bad Script" pitchFamily="2" charset="0"/>
              </a:rPr>
              <a:t>  </a:t>
            </a:r>
          </a:p>
          <a:p>
            <a:pPr>
              <a:buNone/>
            </a:pPr>
            <a:r>
              <a:rPr lang="ru-RU" sz="4300" dirty="0" smtClean="0">
                <a:latin typeface="Bad Script" pitchFamily="2" charset="0"/>
              </a:rPr>
              <a:t> Объем обязательной 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части Программы составляет не менее 60% от ее общего объема;</a:t>
            </a:r>
          </a:p>
          <a:p>
            <a:pPr>
              <a:buNone/>
            </a:pPr>
            <a:r>
              <a:rPr lang="ru-RU" sz="4300" dirty="0" smtClean="0">
                <a:latin typeface="Bad Script" pitchFamily="2" charset="0"/>
                <a:cs typeface="Times New Roman" pitchFamily="18" charset="0"/>
              </a:rPr>
              <a:t>части, формируемой участниками образовательных отношений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, не более 40%.</a:t>
            </a:r>
          </a:p>
          <a:p>
            <a:pPr>
              <a:buNone/>
            </a:pPr>
            <a:endParaRPr lang="ru-RU" sz="2900" b="1" dirty="0" smtClean="0">
              <a:latin typeface="Bad Script" pitchFamily="2" charset="0"/>
            </a:endParaRPr>
          </a:p>
          <a:p>
            <a:pPr>
              <a:buNone/>
            </a:pPr>
            <a:r>
              <a:rPr lang="ru-RU" sz="2900" b="1" dirty="0" smtClean="0">
                <a:latin typeface="Bad Script" pitchFamily="2" charset="0"/>
              </a:rPr>
              <a:t>   </a:t>
            </a:r>
            <a:r>
              <a:rPr lang="ru-RU" sz="3400" b="1" dirty="0" smtClean="0">
                <a:latin typeface="Bad Script" pitchFamily="2" charset="0"/>
              </a:rPr>
              <a:t>Обязательная часть Программы</a:t>
            </a:r>
            <a:r>
              <a:rPr lang="ru-RU" sz="3400" dirty="0" smtClean="0">
                <a:latin typeface="Bad Script" pitchFamily="2" charset="0"/>
              </a:rPr>
              <a:t> </a:t>
            </a:r>
            <a:r>
              <a:rPr lang="ru-RU" sz="3400" dirty="0" smtClean="0">
                <a:latin typeface="Cambria" pitchFamily="18" charset="0"/>
                <a:ea typeface="Cambria" pitchFamily="18" charset="0"/>
              </a:rPr>
              <a:t>обеспечивает: </a:t>
            </a:r>
          </a:p>
          <a:p>
            <a:pPr lvl="0"/>
            <a:r>
              <a:rPr lang="ru-RU" sz="4300" dirty="0" smtClean="0"/>
              <a:t>воспитание и развитие ребенка дошкольного возраста как гражданина Российской Федерации, формирование основ его гражданской и культурной идентичности на доступном его возрасту содержании доступными средствами; </a:t>
            </a:r>
          </a:p>
          <a:p>
            <a:pPr lvl="0"/>
            <a:r>
              <a:rPr lang="ru-RU" sz="4300" dirty="0" smtClean="0"/>
              <a:t>создание единого ядра содержания дошкольного образования (далее – ДО), ориентированного на приобщение детей к духовно-нравственным и </a:t>
            </a:r>
            <a:r>
              <a:rPr lang="ru-RU" sz="4300" dirty="0" err="1" smtClean="0"/>
              <a:t>социокультурным</a:t>
            </a:r>
            <a:r>
              <a:rPr lang="ru-RU" sz="4300" dirty="0" smtClean="0"/>
              <a:t> ценностям российского народа, воспитание подрастающего поколения, как знающего и уважающего историю и культуру своей семьи, большой и малой Родины;</a:t>
            </a:r>
          </a:p>
          <a:p>
            <a:r>
              <a:rPr lang="ru-RU" sz="4300" dirty="0" smtClean="0"/>
              <a:t>создание 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представителям), равные, качественные условия ДО, вне зависимости от места и региона </a:t>
            </a:r>
            <a:r>
              <a:rPr lang="ru-RU" sz="4300" dirty="0" smtClean="0"/>
              <a:t>проживания.</a:t>
            </a:r>
          </a:p>
          <a:p>
            <a:endParaRPr lang="ru-RU" sz="1050" dirty="0" smtClean="0"/>
          </a:p>
          <a:p>
            <a:endParaRPr lang="ru-RU" sz="3700" dirty="0" smtClean="0"/>
          </a:p>
          <a:p>
            <a:pPr lvl="0">
              <a:buNone/>
            </a:pPr>
            <a:r>
              <a:rPr lang="ru-RU" sz="3700" b="1" dirty="0" smtClean="0"/>
              <a:t>        </a:t>
            </a:r>
            <a:r>
              <a:rPr lang="ru-RU" sz="3700" b="1" dirty="0" smtClean="0">
                <a:latin typeface="Bad Script" pitchFamily="2" charset="0"/>
              </a:rPr>
              <a:t>В части, формируемой участниками </a:t>
            </a:r>
            <a:r>
              <a:rPr lang="ru-RU" sz="3700" b="1" dirty="0" smtClean="0"/>
              <a:t>образовательных отношений</a:t>
            </a:r>
            <a:r>
              <a:rPr lang="ru-RU" sz="3700" dirty="0" smtClean="0"/>
              <a:t>, представлены выбранные участниками образовательных отн</a:t>
            </a:r>
            <a:r>
              <a:rPr lang="ru-RU" sz="3700" b="1" dirty="0" smtClean="0"/>
              <a:t>ошений Региональная программа дошкольного образования “</a:t>
            </a:r>
            <a:r>
              <a:rPr lang="tt-RU" sz="3700" b="1" dirty="0" smtClean="0"/>
              <a:t>Сөенеч</a:t>
            </a:r>
            <a:r>
              <a:rPr lang="ru-RU" sz="3700" b="1" dirty="0" smtClean="0"/>
              <a:t>”</a:t>
            </a:r>
            <a:r>
              <a:rPr lang="tt-RU" sz="3700" b="1" dirty="0" smtClean="0"/>
              <a:t> (</a:t>
            </a:r>
            <a:r>
              <a:rPr lang="ru-RU" sz="3700" b="1" dirty="0" smtClean="0"/>
              <a:t>“Радость познания”</a:t>
            </a:r>
            <a:r>
              <a:rPr lang="tt-RU" sz="3700" b="1" dirty="0" smtClean="0"/>
              <a:t>) под редакцией Шаеховой Р.К., 2016 г. и  </a:t>
            </a:r>
            <a:r>
              <a:rPr lang="ru-RU" sz="3700" b="1" dirty="0" smtClean="0"/>
              <a:t>УМК «</a:t>
            </a:r>
            <a:r>
              <a:rPr lang="ru-RU" sz="3700" b="1" dirty="0" err="1" smtClean="0"/>
              <a:t>Туган</a:t>
            </a:r>
            <a:r>
              <a:rPr lang="ru-RU" sz="3700" b="1" dirty="0" smtClean="0"/>
              <a:t> </a:t>
            </a:r>
            <a:r>
              <a:rPr lang="ru-RU" sz="3700" b="1" dirty="0" err="1" smtClean="0"/>
              <a:t>телдәсөйләшәбез</a:t>
            </a:r>
            <a:r>
              <a:rPr lang="ru-RU" sz="3700" b="1" dirty="0" smtClean="0"/>
              <a:t>» (</a:t>
            </a:r>
            <a:r>
              <a:rPr lang="ru-RU" sz="3700" b="1" dirty="0" err="1" smtClean="0"/>
              <a:t>Хазратова</a:t>
            </a:r>
            <a:r>
              <a:rPr lang="ru-RU" sz="3700" b="1" dirty="0" smtClean="0"/>
              <a:t> Ф.В.), «Говорим по-татарски» (автор </a:t>
            </a:r>
            <a:r>
              <a:rPr lang="ru-RU" sz="3700" b="1" dirty="0" err="1" smtClean="0"/>
              <a:t>Зарипова</a:t>
            </a:r>
            <a:r>
              <a:rPr lang="ru-RU" sz="3700" b="1" dirty="0" smtClean="0"/>
              <a:t> З.М.), направленная на развитие детей в образовательных областях, видах деятельности и культурных практиках, ориентированная на потребность детей и их родителей.</a:t>
            </a:r>
            <a:endParaRPr lang="ru-RU" sz="37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62068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АОП ДО</a:t>
            </a:r>
            <a:endParaRPr lang="ru-RU" b="1" dirty="0" smtClean="0">
              <a:solidFill>
                <a:prstClr val="black"/>
              </a:solidFill>
              <a:latin typeface="Bad Script" pitchFamily="2" charset="0"/>
            </a:endParaRP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1584177" cy="1546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1584177" cy="1546420"/>
          </a:xfrm>
          <a:prstGeom prst="rect">
            <a:avLst/>
          </a:prstGeom>
          <a:noFill/>
        </p:spPr>
      </p:pic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4242615" y="113184"/>
            <a:ext cx="65876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80918" tIns="45720" rIns="23805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340768"/>
            <a:ext cx="691276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6225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b="1" dirty="0" smtClean="0">
                <a:solidFill>
                  <a:srgbClr val="231F20"/>
                </a:solidFill>
                <a:latin typeface="Bad Script" pitchFamily="2" charset="0"/>
                <a:ea typeface="Times New Roman" pitchFamily="18" charset="0"/>
                <a:cs typeface="Times New Roman" pitchFamily="18" charset="0"/>
              </a:rPr>
              <a:t>Особые образовательные потребности детей с тяжелыми речевыми </a:t>
            </a:r>
            <a:r>
              <a:rPr lang="ru-RU" b="1" dirty="0" smtClean="0">
                <a:solidFill>
                  <a:srgbClr val="231F20"/>
                </a:solidFill>
                <a:latin typeface="Bad Script" pitchFamily="2" charset="0"/>
                <a:ea typeface="Times New Roman" pitchFamily="18" charset="0"/>
                <a:cs typeface="Times New Roman" pitchFamily="18" charset="0"/>
              </a:rPr>
              <a:t>нарушениями</a:t>
            </a:r>
            <a:r>
              <a:rPr lang="en-US" b="1" dirty="0" smtClean="0">
                <a:solidFill>
                  <a:srgbClr val="231F20"/>
                </a:solidFill>
                <a:latin typeface="Bad Script" pitchFamily="2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indent="276225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indent="276225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endParaRPr lang="ru-RU" sz="2000" dirty="0" smtClean="0">
              <a:solidFill>
                <a:srgbClr val="365F91"/>
              </a:solidFill>
              <a:latin typeface="Bad Script" pitchFamily="2" charset="0"/>
              <a:ea typeface="Times New Roman" pitchFamily="18" charset="0"/>
              <a:cs typeface="Times New Roman" pitchFamily="18" charset="0"/>
            </a:endParaRPr>
          </a:p>
          <a:p>
            <a:pPr lvl="0" indent="276225" algn="just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679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АОП ДО</a:t>
            </a:r>
            <a:endParaRPr lang="ru-RU" b="1" dirty="0" smtClean="0">
              <a:solidFill>
                <a:prstClr val="black"/>
              </a:solidFill>
              <a:latin typeface="Bad Script" pitchFamily="2" charset="0"/>
            </a:endParaRP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15616" y="350100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15616" y="422108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115616" y="299695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15616" y="465313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15616" y="2924944"/>
            <a:ext cx="7200800" cy="2487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415" tIns="25392" rIns="-1587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3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794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организацию систематической логопедической помощи в соответствии с выявленными нарушениями речи;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3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794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организацию координированного взаимодействия педагогических и медицинских усилий логопедов, педагогов-воспитателей, медицинских работников, родителей;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3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794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организацию дифференцированной образовательной «траектории» в зависимости от уровня и вида нарушения речи;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3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79425" algn="l"/>
              </a:tabLs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здоровьесберегающий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режим;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3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794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педагогическое взаимодействие с семьей в процессе коррекционно-развивающей работы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115616" y="494116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31640" y="2204864"/>
            <a:ext cx="7355160" cy="1728192"/>
          </a:xfrm>
        </p:spPr>
        <p:txBody>
          <a:bodyPr>
            <a:noAutofit/>
          </a:bodyPr>
          <a:lstStyle/>
          <a:p>
            <a:r>
              <a:rPr lang="ru-RU" sz="1600" dirty="0" smtClean="0"/>
              <a:t>В соответствии с ФГОС ДО специфика дошкольного детства и системные особенности дошкольного образования делают неправомерными требования от ребенка дошкольного возраста конкретных образовательных достижений. </a:t>
            </a:r>
            <a:r>
              <a:rPr lang="ru-RU" sz="1600" i="1" dirty="0" smtClean="0">
                <a:latin typeface="Bad Script" pitchFamily="2" charset="0"/>
              </a:rPr>
              <a:t>Поэтому результаты освоения Программы </a:t>
            </a:r>
            <a:r>
              <a:rPr lang="ru-RU" sz="1600" dirty="0" smtClean="0"/>
              <a:t>представлены в виде целевых ориентиров дошкольного образования и представляют собой возрастные характеристики возможных достижений ребенка с ТНР к концу дошкольного образования.</a:t>
            </a:r>
          </a:p>
          <a:p>
            <a:r>
              <a:rPr lang="ru-RU" sz="1600" dirty="0" smtClean="0"/>
              <a:t>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 с ТНР. Они представлены в виде изложения возможных достижений, обучающихся на разных возрастных этапах дошкольного детства</a:t>
            </a:r>
            <a:endParaRPr lang="ru-RU" sz="16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584177" cy="15464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67944" y="4046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АОП ДО</a:t>
            </a:r>
            <a:endParaRPr lang="ru-RU" b="1" dirty="0" smtClean="0">
              <a:solidFill>
                <a:prstClr val="black"/>
              </a:solidFill>
              <a:latin typeface="Bad Script" pitchFamily="2" charset="0"/>
            </a:endParaRP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1556792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Bad Script" pitchFamily="2" charset="0"/>
              </a:rPr>
              <a:t>Планируемые результаты </a:t>
            </a:r>
            <a:r>
              <a:rPr lang="ru-RU" b="1" dirty="0" smtClean="0"/>
              <a:t>реализации Программы</a:t>
            </a:r>
            <a:r>
              <a:rPr lang="en-US" b="1" dirty="0" smtClean="0"/>
              <a:t>:</a:t>
            </a:r>
            <a:endParaRPr lang="ru-RU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1772816"/>
            <a:ext cx="7931224" cy="3600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26064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АОП ДО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628800"/>
            <a:ext cx="1386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Bad Script" pitchFamily="2" charset="0"/>
              </a:rPr>
              <a:t>Мониторинг</a:t>
            </a:r>
            <a:r>
              <a:rPr lang="en-US" b="1" dirty="0" smtClean="0">
                <a:latin typeface="Bad Script" pitchFamily="2" charset="0"/>
              </a:rPr>
              <a:t>:</a:t>
            </a:r>
            <a:r>
              <a:rPr lang="ru-RU" b="1" dirty="0" smtClean="0">
                <a:latin typeface="Bad Script" pitchFamily="2" charset="0"/>
              </a:rPr>
              <a:t> </a:t>
            </a:r>
            <a:endParaRPr lang="ru-RU" dirty="0"/>
          </a:p>
        </p:txBody>
      </p:sp>
      <p:pic>
        <p:nvPicPr>
          <p:cNvPr id="7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1296143" cy="1265251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71600" y="2115724"/>
            <a:ext cx="723731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ad Script" pitchFamily="2" charset="0"/>
                <a:ea typeface="Calibri" pitchFamily="34" charset="0"/>
                <a:cs typeface="Times New Roman" pitchFamily="18" charset="0"/>
              </a:rPr>
              <a:t>Результативность коррекционной логопедической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образовательной деятельности отслеживается через мониторинг 2 раза в год.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Результаты мониторинга находят отражение в диагностических картах детей, где отмечается динамика коррекции звукопроизношения и развития речевых функций каждого ребенка, итоговом обследовании речевого развития детей группы и ежегодном отчете учителя-логопеда. Для диагностики используются методика логопедического обследования детей старшего дошкольного возраста, пособие авторов-составителей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Быховская А.М.,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Казова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Н.А. «Количественный мониторинг общего и речевого развития детей с ОНР».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етский сад\Desktop\Детский сад 139\детский сад общая информация\эмблема\2023-11-07_11-59-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1296143" cy="12652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2204864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АДАПТИРОВАННАЯ ОБРАЗОВАТЕЛЬНАЯ </a:t>
            </a:r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ПРОГРАММА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Детский сад №139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36450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Bad Script" pitchFamily="2" charset="0"/>
              </a:rPr>
              <a:t>можно ознакомиться здесь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004048" y="371703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347864" y="436510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https://edu.tatar.ru/upload/storage/org3017/files/%</a:t>
            </a:r>
            <a:r>
              <a:rPr lang="en-US" dirty="0" smtClean="0">
                <a:hlinkClick r:id="rId3"/>
              </a:rPr>
              <a:t>D0%90%D0%9E%D0%9F%20%D0%94%D0%9E%20%D0%A2%D0%9D%D0%A0%202023-2024.docx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552</TotalTime>
  <Words>1035</Words>
  <Application>Microsoft Office PowerPoint</Application>
  <PresentationFormat>Экран (4:3)</PresentationFormat>
  <Paragraphs>78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Справедливость</vt:lpstr>
      <vt:lpstr>Слайд 1</vt:lpstr>
      <vt:lpstr>Слайд 2</vt:lpstr>
      <vt:lpstr>Слайд 3</vt:lpstr>
      <vt:lpstr>Слайд 4</vt:lpstr>
      <vt:lpstr> 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 </dc:title>
  <dc:creator>Детский сад</dc:creator>
  <cp:lastModifiedBy>Детский сад</cp:lastModifiedBy>
  <cp:revision>37</cp:revision>
  <dcterms:created xsi:type="dcterms:W3CDTF">2023-11-20T06:54:29Z</dcterms:created>
  <dcterms:modified xsi:type="dcterms:W3CDTF">2024-02-29T09:37:18Z</dcterms:modified>
</cp:coreProperties>
</file>